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434" r:id="rId3"/>
    <p:sldId id="435" r:id="rId4"/>
    <p:sldId id="436" r:id="rId5"/>
    <p:sldId id="456" r:id="rId6"/>
    <p:sldId id="437" r:id="rId7"/>
    <p:sldId id="438" r:id="rId8"/>
    <p:sldId id="439" r:id="rId9"/>
    <p:sldId id="440" r:id="rId10"/>
    <p:sldId id="441" r:id="rId11"/>
    <p:sldId id="453" r:id="rId12"/>
    <p:sldId id="442" r:id="rId13"/>
    <p:sldId id="443" r:id="rId14"/>
    <p:sldId id="444" r:id="rId15"/>
    <p:sldId id="445" r:id="rId16"/>
    <p:sldId id="446" r:id="rId17"/>
    <p:sldId id="447" r:id="rId18"/>
    <p:sldId id="457" r:id="rId19"/>
    <p:sldId id="448" r:id="rId20"/>
    <p:sldId id="449" r:id="rId21"/>
    <p:sldId id="450" r:id="rId22"/>
    <p:sldId id="454" r:id="rId23"/>
    <p:sldId id="451" r:id="rId24"/>
    <p:sldId id="452" r:id="rId25"/>
    <p:sldId id="25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9" autoAdjust="0"/>
    <p:restoredTop sz="77551"/>
  </p:normalViewPr>
  <p:slideViewPr>
    <p:cSldViewPr>
      <p:cViewPr varScale="1">
        <p:scale>
          <a:sx n="98" d="100"/>
          <a:sy n="98" d="100"/>
        </p:scale>
        <p:origin x="267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17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way, if you are wondering what that ‘Yates’ continuity correction’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all about, it refers to a little adjustment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that makes it a bit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reliable when the counts are small. For those of you who are familiar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mechanics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(row sums, column sums, observed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 values), you will be pleased to know that all of these are accessible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you, simply by assigning the values returned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chisq.test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to a name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looking at these: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7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46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ncol</a:t>
            </a:r>
            <a:r>
              <a:rPr lang="en-US" dirty="0"/>
              <a:t> = 1; default is to put them sided by side in 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3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Ruxton’s 2006 paper on Welch’s t-test</a:t>
            </a:r>
          </a:p>
          <a:p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</a:t>
            </a:r>
            <a:r>
              <a:rPr lang="en-US" dirty="0" err="1"/>
              <a:t>beheco</a:t>
            </a:r>
            <a:r>
              <a:rPr lang="en-US" dirty="0"/>
              <a:t>/article/17/4/688/215960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73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91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pivot_longer</a:t>
            </a:r>
            <a:r>
              <a:rPr lang="en-US" dirty="0"/>
              <a:t>-in-r/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9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Biostatistical</a:t>
            </a:r>
            <a:r>
              <a:rPr lang="en-US" dirty="0">
                <a:latin typeface="+mn-lt"/>
              </a:rPr>
              <a:t> Analysis. 4</a:t>
            </a:r>
            <a:r>
              <a:rPr lang="en-US" baseline="30000" dirty="0">
                <a:latin typeface="+mn-lt"/>
              </a:rPr>
              <a:t>th</a:t>
            </a:r>
            <a:r>
              <a:rPr lang="en-US" dirty="0">
                <a:latin typeface="+mn-lt"/>
              </a:rPr>
              <a:t> ed. P. 123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Notice that this example assumes unequal variances, which is typically the preferred method. </a:t>
            </a:r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 worked it using equal variances, so numbers are slightly different (but inference is the same).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2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4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are statistical hypotheses.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17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7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10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R Help: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stat.ethz.ch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/R-manual/R-patched/library/base/html/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Quotes.html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confusion for those who are accustomed to programming in the C family of languages (C, C++, Java), where there is a difference in the meaning of single quotes and double quotes. A C programmer reads 'a' as a single character and "a" as a character string consisting of the letter 'a' followed by a null character to terminate the string. 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 there is no character data type, there are only character strings. 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consistency with other languages it helps if character strings are delimited by double quotes.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single quote version in R is for convenience.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(Since) On most keyboards you don't need to use the shift key to type a single quote but you do need the shift for a double quote.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1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eheco/article/17/4/688/21596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pivot_longer-in-r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4all.org/the-book/dataset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Introducing Statistics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8515-2197-104D-8101-26DBAFE31C83}"/>
              </a:ext>
            </a:extLst>
          </p:cNvPr>
          <p:cNvSpPr txBox="1"/>
          <p:nvPr/>
        </p:nvSpPr>
        <p:spPr>
          <a:xfrm>
            <a:off x="2813537" y="4114800"/>
            <a:ext cx="351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93-108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Organize Data for 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r>
              <a:rPr lang="en-US" dirty="0"/>
              <a:t>To test if the frequencies of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color morphs </a:t>
            </a:r>
            <a:r>
              <a:rPr lang="en-US" dirty="0"/>
              <a:t>of ladybirds differ between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habitat types</a:t>
            </a:r>
            <a:r>
              <a:rPr lang="en-US" dirty="0"/>
              <a:t>, the first thing we need to calculate are these totals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totals &lt;- lady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(Habitat, </a:t>
            </a:r>
            <a:r>
              <a:rPr lang="en-US" dirty="0" err="1"/>
              <a:t>morph_colour</a:t>
            </a:r>
            <a:r>
              <a:rPr lang="en-US" dirty="0"/>
              <a:t>)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total.number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sum</a:t>
            </a:r>
            <a:r>
              <a:rPr lang="en-US" dirty="0"/>
              <a:t>(number))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F98C8-3910-CF4A-870D-D3CEDCD3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55" y="4450834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57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'identity',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'dodge')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1F13-9D2B-E94F-91DD-E7EBC71B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667000"/>
            <a:ext cx="3790507" cy="37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6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syntax has some new </a:t>
            </a:r>
          </a:p>
          <a:p>
            <a:pPr marL="0" indent="0">
              <a:buNone/>
            </a:pPr>
            <a:r>
              <a:rPr lang="en-US" dirty="0"/>
              <a:t>things to which to pay attention.</a:t>
            </a:r>
          </a:p>
          <a:p>
            <a:r>
              <a:rPr lang="en-US" dirty="0"/>
              <a:t>First, we see a new part of the aesthetic,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</a:t>
            </a:r>
            <a:r>
              <a:rPr lang="en-US" dirty="0" err="1"/>
              <a:t>morph_color</a:t>
            </a:r>
            <a:r>
              <a:rPr lang="en-US" dirty="0"/>
              <a:t>   This is used when the ‘geometry’ is something like a bar and can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filled</a:t>
            </a:r>
            <a:r>
              <a:rPr lang="en-US" dirty="0"/>
              <a:t>. Don’t confuse with: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00B050"/>
                </a:solidFill>
              </a:rPr>
              <a:t>color</a:t>
            </a:r>
            <a:r>
              <a:rPr lang="en-US" sz="2800" dirty="0"/>
              <a:t> = </a:t>
            </a:r>
            <a:r>
              <a:rPr lang="en-US" sz="2800" dirty="0" err="1"/>
              <a:t>morph_color</a:t>
            </a:r>
            <a:r>
              <a:rPr lang="en-US" sz="2800" dirty="0"/>
              <a:t> with a bar alters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outline</a:t>
            </a:r>
            <a:r>
              <a:rPr lang="en-US" sz="2800" dirty="0"/>
              <a:t> of the bar, not the fill color.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25951-4149-7B42-93D9-46DE4387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3" y="85947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0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562600"/>
          </a:xfrm>
        </p:spPr>
        <p:txBody>
          <a:bodyPr/>
          <a:lstStyle/>
          <a:p>
            <a:r>
              <a:rPr lang="en-US" dirty="0"/>
              <a:t>Second, </a:t>
            </a:r>
            <a:r>
              <a:rPr lang="en-US" dirty="0" err="1">
                <a:solidFill>
                  <a:srgbClr val="C00000"/>
                </a:solidFill>
              </a:rPr>
              <a:t>geom_bar</a:t>
            </a:r>
            <a:r>
              <a:rPr lang="en-US" dirty="0"/>
              <a:t>()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has some arguments that are not necessarily intuitive.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stat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identity</a:t>
            </a:r>
            <a:r>
              <a:rPr lang="en-US" dirty="0"/>
              <a:t>’ tells </a:t>
            </a:r>
            <a:r>
              <a:rPr lang="en-US" dirty="0" err="1"/>
              <a:t>ggplot</a:t>
            </a:r>
            <a:r>
              <a:rPr lang="en-US" dirty="0"/>
              <a:t> not to calculate anything from the data.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position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dodge</a:t>
            </a:r>
            <a:r>
              <a:rPr lang="en-US" dirty="0"/>
              <a:t>’ is a request to put the two bars in each Habitat group (e.g. black and red counts) next to each other.</a:t>
            </a:r>
          </a:p>
          <a:p>
            <a:r>
              <a:rPr lang="en-US" dirty="0"/>
              <a:t>If you don’t use the position = ‘dodge’</a:t>
            </a:r>
          </a:p>
          <a:p>
            <a:pPr marL="0" indent="0">
              <a:buNone/>
            </a:pPr>
            <a:r>
              <a:rPr lang="en-US" dirty="0"/>
              <a:t>option you’ll end up with a stacked</a:t>
            </a:r>
          </a:p>
          <a:p>
            <a:pPr marL="0" indent="0">
              <a:buNone/>
            </a:pPr>
            <a:r>
              <a:rPr lang="en-US" dirty="0" err="1"/>
              <a:t>barplot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AF35-879C-224B-851B-497DFE95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74" y="3687762"/>
            <a:ext cx="2759726" cy="2759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1B780-F23C-4240-AD21-4E616F22F9F7}"/>
              </a:ext>
            </a:extLst>
          </p:cNvPr>
          <p:cNvCxnSpPr/>
          <p:nvPr/>
        </p:nvCxnSpPr>
        <p:spPr>
          <a:xfrm>
            <a:off x="2362200" y="5440362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3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D70-AA88-7143-9B21-2E7E6A98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Make the Colors Less Sucky…..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462A-DE3E-094C-AB9C-1D2666B0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458200" cy="576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use 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; it takes an argument called values that is a set of colors to use: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'identity'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'dodge'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values</a:t>
            </a:r>
            <a:r>
              <a:rPr lang="en-US" sz="2400" dirty="0"/>
              <a:t> = c(</a:t>
            </a:r>
            <a:r>
              <a:rPr lang="en-US" sz="2400" dirty="0">
                <a:solidFill>
                  <a:srgbClr val="00B050"/>
                </a:solidFill>
              </a:rPr>
              <a:t>black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"black"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red</a:t>
            </a:r>
            <a:r>
              <a:rPr lang="en-US" sz="2400" dirty="0"/>
              <a:t> = 	</a:t>
            </a:r>
            <a:r>
              <a:rPr lang="en-US" sz="2400" dirty="0">
                <a:solidFill>
                  <a:srgbClr val="0432FF"/>
                </a:solidFill>
              </a:rPr>
              <a:t>"red"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Single and double quotes delimit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Character constants. They can be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used interchangeably in R, but double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quotes are preferred (and character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constants are printed using double quotes).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7F6F8-1D6D-AA41-B648-88D79962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8100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A8A2-F114-B647-BD70-382D80E4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FB56-FB10-7940-90F0-F017BC09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sz="2400" dirty="0"/>
              <a:t>Do we think the null hypothesis—no association between color morphs and habitat, the same relative abundance of black and red morphs in each habitat—is true or not.</a:t>
            </a:r>
          </a:p>
          <a:p>
            <a:endParaRPr lang="en-US" sz="2400" dirty="0"/>
          </a:p>
          <a:p>
            <a:r>
              <a:rPr lang="en-US" sz="2400" dirty="0"/>
              <a:t>Use the function </a:t>
            </a: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(). But, to make this function do a two-way contingency test, we must give it a matrix of the total counts. Although they can look superficially similar, a matrix is different from a data frame.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endParaRPr lang="en-US" sz="2400" dirty="0">
              <a:solidFill>
                <a:srgbClr val="0432FF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/>
              <a:t>We introduce one trick here that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transforms this data frame into the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matrix we need for the </a:t>
            </a:r>
            <a:r>
              <a:rPr lang="el-GR" sz="2400" dirty="0"/>
              <a:t>χ</a:t>
            </a:r>
            <a:r>
              <a:rPr lang="el-GR" sz="2400" baseline="30000" dirty="0"/>
              <a:t>2</a:t>
            </a:r>
            <a:r>
              <a:rPr lang="el-GR" sz="2400" dirty="0"/>
              <a:t> </a:t>
            </a:r>
            <a:r>
              <a:rPr lang="en-US" sz="2400" dirty="0"/>
              <a:t>test: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the function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().</a:t>
            </a:r>
          </a:p>
          <a:p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DD7F-BDD2-CA45-9BCE-CE02A8C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322" y="37338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2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lady.mat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(number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lady)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number column of counts in the totals data frame by the Habitat and </a:t>
            </a:r>
            <a:r>
              <a:rPr lang="en-US" sz="2400" i="1" dirty="0" err="1"/>
              <a:t>morph_colour</a:t>
            </a:r>
            <a:r>
              <a:rPr lang="en-US" sz="2400" i="1" dirty="0"/>
              <a:t> 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89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</a:t>
            </a:r>
            <a:r>
              <a:rPr lang="en-US" sz="2400" dirty="0" err="1"/>
              <a:t>lady.mat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Pearson's Chi-squared test with Yates' continuity</a:t>
            </a:r>
          </a:p>
          <a:p>
            <a:pPr marL="0" indent="0">
              <a:buNone/>
            </a:pPr>
            <a:r>
              <a:rPr lang="en-US" sz="2400" dirty="0"/>
              <a:t>## correction</a:t>
            </a:r>
          </a:p>
          <a:p>
            <a:pPr marL="0" indent="0">
              <a:buNone/>
            </a:pPr>
            <a:r>
              <a:rPr lang="en-US" sz="2400" dirty="0"/>
              <a:t>##</a:t>
            </a:r>
          </a:p>
          <a:p>
            <a:pPr marL="0" indent="0">
              <a:buNone/>
            </a:pPr>
            <a:r>
              <a:rPr lang="en-US" sz="2400" dirty="0"/>
              <a:t>## data: </a:t>
            </a: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X-squared = 19.103, </a:t>
            </a:r>
            <a:r>
              <a:rPr lang="en-US" sz="2400" dirty="0" err="1"/>
              <a:t>df</a:t>
            </a:r>
            <a:r>
              <a:rPr lang="en-US" sz="2400" dirty="0"/>
              <a:t> = 1, p-value = 1.239e-05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there is an association between color morphs of ladybirds and industrial and rural habitats. Ladybird color morphs are not equally distributed in the two habitats (</a:t>
            </a:r>
            <a:r>
              <a:rPr lang="el-GR" sz="2600" dirty="0">
                <a:solidFill>
                  <a:srgbClr val="7030A0"/>
                </a:solidFill>
              </a:rPr>
              <a:t>χ</a:t>
            </a:r>
            <a:r>
              <a:rPr lang="el-GR" sz="2600" baseline="30000" dirty="0">
                <a:solidFill>
                  <a:srgbClr val="7030A0"/>
                </a:solidFill>
              </a:rPr>
              <a:t>2</a:t>
            </a:r>
            <a:r>
              <a:rPr lang="el-GR" sz="2600" dirty="0">
                <a:solidFill>
                  <a:srgbClr val="7030A0"/>
                </a:solidFill>
              </a:rPr>
              <a:t> = 19.1, </a:t>
            </a:r>
            <a:r>
              <a:rPr lang="en-US" sz="2600" dirty="0" err="1">
                <a:solidFill>
                  <a:srgbClr val="7030A0"/>
                </a:solidFill>
              </a:rPr>
              <a:t>df</a:t>
            </a:r>
            <a:r>
              <a:rPr lang="en-US" sz="2600" dirty="0">
                <a:solidFill>
                  <a:srgbClr val="7030A0"/>
                </a:solidFill>
              </a:rPr>
              <a:t> = 1, p &lt; 0.001), with black morphs being more frequent in industrial habitats and red morphs more frequent in rural habitats (Figure 5.1).”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4DDE4-8E2C-B849-82CD-4BE4C13B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1" y="1143001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8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DA5377-D00C-D74A-B6DB-AA31701CC24C}"/>
              </a:ext>
            </a:extLst>
          </p:cNvPr>
          <p:cNvCxnSpPr>
            <a:cxnSpLocks/>
          </p:cNvCxnSpPr>
          <p:nvPr/>
        </p:nvCxnSpPr>
        <p:spPr>
          <a:xfrm>
            <a:off x="3684031" y="2658605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1ADF02-2FBF-8A42-AC4D-FF49E5474F5F}"/>
              </a:ext>
            </a:extLst>
          </p:cNvPr>
          <p:cNvCxnSpPr>
            <a:cxnSpLocks/>
          </p:cNvCxnSpPr>
          <p:nvPr/>
        </p:nvCxnSpPr>
        <p:spPr>
          <a:xfrm flipH="1">
            <a:off x="3684031" y="4106401"/>
            <a:ext cx="1676400" cy="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425F2AD-199F-7E46-9A80-0D1973AB74EF}"/>
              </a:ext>
            </a:extLst>
          </p:cNvPr>
          <p:cNvSpPr/>
          <p:nvPr/>
        </p:nvSpPr>
        <p:spPr>
          <a:xfrm>
            <a:off x="3988831" y="2895603"/>
            <a:ext cx="381000" cy="1210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F618D-80BA-DF48-8ECD-D7807D9C35FD}"/>
              </a:ext>
            </a:extLst>
          </p:cNvPr>
          <p:cNvSpPr/>
          <p:nvPr/>
        </p:nvSpPr>
        <p:spPr>
          <a:xfrm>
            <a:off x="4800600" y="3276600"/>
            <a:ext cx="381000" cy="82980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520110-F081-AB41-A732-39ABDFABE8D1}"/>
              </a:ext>
            </a:extLst>
          </p:cNvPr>
          <p:cNvSpPr txBox="1"/>
          <p:nvPr/>
        </p:nvSpPr>
        <p:spPr>
          <a:xfrm rot="16200000">
            <a:off x="2458996" y="3282168"/>
            <a:ext cx="179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Tumor Size (mm)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576683-DB83-8D4E-9B7D-E050747BB4A0}"/>
              </a:ext>
            </a:extLst>
          </p:cNvPr>
          <p:cNvSpPr txBox="1"/>
          <p:nvPr/>
        </p:nvSpPr>
        <p:spPr>
          <a:xfrm>
            <a:off x="3684002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47091D-267A-5947-8064-570B1655ABA1}"/>
              </a:ext>
            </a:extLst>
          </p:cNvPr>
          <p:cNvSpPr txBox="1"/>
          <p:nvPr/>
        </p:nvSpPr>
        <p:spPr>
          <a:xfrm>
            <a:off x="4655567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C7A495-F622-E341-85E7-97E1EB907B1C}"/>
              </a:ext>
            </a:extLst>
          </p:cNvPr>
          <p:cNvSpPr txBox="1"/>
          <p:nvPr/>
        </p:nvSpPr>
        <p:spPr>
          <a:xfrm>
            <a:off x="2541031" y="1521972"/>
            <a:ext cx="4038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Student’s t-Test</a:t>
            </a:r>
          </a:p>
          <a:p>
            <a:r>
              <a:rPr lang="en-US" dirty="0"/>
              <a:t>x-axis = 2 categories (groups A and B)</a:t>
            </a:r>
          </a:p>
          <a:p>
            <a:r>
              <a:rPr lang="en-US" dirty="0"/>
              <a:t>y-axis is continuous measure (tumor size)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A3E0CF-1B4A-6C4C-9804-10D5F00A37DD}"/>
              </a:ext>
            </a:extLst>
          </p:cNvPr>
          <p:cNvGrpSpPr/>
          <p:nvPr/>
        </p:nvGrpSpPr>
        <p:grpSpPr>
          <a:xfrm>
            <a:off x="4021054" y="2669322"/>
            <a:ext cx="297461" cy="395764"/>
            <a:chOff x="5912839" y="5395436"/>
            <a:chExt cx="297461" cy="39576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55F747-6B68-1543-BFA9-00BC74DAB857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625337-8EE3-3049-93C1-A4A84AEFA0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880C2A6-A8EC-8440-84F3-CA2FBD58422C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6B7DBA-EB2C-9341-8558-D9A955738582}"/>
              </a:ext>
            </a:extLst>
          </p:cNvPr>
          <p:cNvGrpSpPr/>
          <p:nvPr/>
        </p:nvGrpSpPr>
        <p:grpSpPr>
          <a:xfrm>
            <a:off x="4824824" y="3078714"/>
            <a:ext cx="297461" cy="395764"/>
            <a:chOff x="5912839" y="5395436"/>
            <a:chExt cx="297461" cy="39576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3B04FA-BC2F-A74A-828A-3F4DFA066E7C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631C9F4-EF2A-BE44-8264-D4A6CA117D69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E354C20-6122-3B49-8EAE-B66410C8146A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65383479-129C-2B41-9F34-E714DBC6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</p:spTree>
    <p:extLst>
      <p:ext uri="{BB962C8B-B14F-4D97-AF65-F5344CB8AC3E}">
        <p14:creationId xmlns:p14="http://schemas.microsoft.com/office/powerpoint/2010/main" val="384616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C83-22CF-3042-9EF2-CC2AB46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4DCD-5B33-D141-8C2D-E0C5F4BA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/>
          </a:bodyPr>
          <a:lstStyle/>
          <a:p>
            <a:r>
              <a:rPr lang="en-US" sz="2400" dirty="0"/>
              <a:t>The two-sample </a:t>
            </a:r>
            <a:r>
              <a:rPr lang="en-US" sz="2400" b="1" dirty="0"/>
              <a:t>t</a:t>
            </a:r>
            <a:r>
              <a:rPr lang="en-US" sz="2400" dirty="0"/>
              <a:t>-test is a comparison of the </a:t>
            </a:r>
            <a:r>
              <a:rPr lang="en-US" sz="2400" u="sng" dirty="0"/>
              <a:t>means</a:t>
            </a:r>
            <a:r>
              <a:rPr lang="en-US" sz="2400" dirty="0"/>
              <a:t> of </a:t>
            </a:r>
            <a:r>
              <a:rPr lang="en-US" sz="2400" u="sng" dirty="0"/>
              <a:t>two groups</a:t>
            </a:r>
            <a:r>
              <a:rPr lang="en-US" sz="2400" dirty="0"/>
              <a:t> of numeric values.</a:t>
            </a:r>
          </a:p>
          <a:p>
            <a:r>
              <a:rPr lang="en-US" sz="2400" dirty="0"/>
              <a:t>Appropriate for small sample sizes (&lt;~30 samples)</a:t>
            </a:r>
          </a:p>
          <a:p>
            <a:r>
              <a:rPr lang="en-US" sz="2400" dirty="0"/>
              <a:t>Student’s </a:t>
            </a:r>
            <a:r>
              <a:rPr lang="en-US" sz="2400" i="1" dirty="0"/>
              <a:t>t</a:t>
            </a:r>
            <a:r>
              <a:rPr lang="en-US" sz="2400" dirty="0"/>
              <a:t>-test assumes that the data in each group are </a:t>
            </a:r>
            <a:r>
              <a:rPr lang="en-US" sz="2400" u="sng" dirty="0"/>
              <a:t>normally distributed </a:t>
            </a:r>
            <a:r>
              <a:rPr lang="en-US" sz="2400" dirty="0"/>
              <a:t>and that their </a:t>
            </a:r>
            <a:r>
              <a:rPr lang="en-US" sz="2400" u="sng" dirty="0"/>
              <a:t>variances are equal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Example: We are interested in whether there is a difference in the average ozone concentration between gardens in the east and the west (note, </a:t>
            </a:r>
            <a:r>
              <a:rPr lang="en-US" sz="2400" u="sng" dirty="0"/>
              <a:t>two levels </a:t>
            </a:r>
            <a:r>
              <a:rPr lang="en-US" sz="2400" dirty="0"/>
              <a:t>of a categorical </a:t>
            </a:r>
            <a:r>
              <a:rPr lang="en-US" sz="2400" u="sng" dirty="0"/>
              <a:t>factor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ozone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ozone.csv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(ozone)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B9983-D13C-4545-9C3D-9743E25A725F}"/>
              </a:ext>
            </a:extLst>
          </p:cNvPr>
          <p:cNvSpPr txBox="1"/>
          <p:nvPr/>
        </p:nvSpPr>
        <p:spPr>
          <a:xfrm>
            <a:off x="4343400" y="5029200"/>
            <a:ext cx="4765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Observations: 20</a:t>
            </a:r>
          </a:p>
          <a:p>
            <a:r>
              <a:rPr lang="en-US" sz="1600" dirty="0"/>
              <a:t>Variables: 3</a:t>
            </a:r>
          </a:p>
          <a:p>
            <a:r>
              <a:rPr lang="en-US" sz="1600" dirty="0"/>
              <a:t>$ Ozone           	</a:t>
            </a:r>
            <a:r>
              <a:rPr lang="en-US" sz="1600" i="1" dirty="0"/>
              <a:t>&lt;</a:t>
            </a:r>
            <a:r>
              <a:rPr lang="en-US" sz="1600" i="1" dirty="0" err="1"/>
              <a:t>dbl</a:t>
            </a:r>
            <a:r>
              <a:rPr lang="en-US" sz="1600" i="1" dirty="0"/>
              <a:t>&gt; </a:t>
            </a:r>
            <a:r>
              <a:rPr lang="en-US" sz="1600" dirty="0"/>
              <a:t>61.7, 64.0, 72.4, 56.8,....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Garden.location</a:t>
            </a:r>
            <a:r>
              <a:rPr lang="en-US" sz="1600" dirty="0"/>
              <a:t>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West, West, West, West....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Garden.ID</a:t>
            </a:r>
            <a:r>
              <a:rPr lang="en-US" sz="1600" dirty="0"/>
              <a:t>      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G1, G2, G3, G4, G5, G6,….</a:t>
            </a:r>
          </a:p>
        </p:txBody>
      </p:sp>
    </p:spTree>
    <p:extLst>
      <p:ext uri="{BB962C8B-B14F-4D97-AF65-F5344CB8AC3E}">
        <p14:creationId xmlns:p14="http://schemas.microsoft.com/office/powerpoint/2010/main" val="424629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749D-C0B3-A548-ACD3-722CE6C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r>
              <a:rPr lang="en-US" dirty="0"/>
              <a:t>As always in analyses, first plot the data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(ozone,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Ozone))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10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Based on the plots, we’ll assume normality </a:t>
            </a:r>
          </a:p>
          <a:p>
            <a:pPr marL="0" indent="0">
              <a:buNone/>
            </a:pPr>
            <a:r>
              <a:rPr lang="en-US" sz="2400" dirty="0"/>
              <a:t>and equal variance assumptions are met (for now).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Second reason to plot data vertically, is to gauge approximate position of </a:t>
            </a:r>
            <a:r>
              <a:rPr lang="en-US" sz="2400" u="sng" dirty="0"/>
              <a:t>means</a:t>
            </a:r>
            <a:r>
              <a:rPr lang="en-US" sz="2400" dirty="0"/>
              <a:t> (we are testing for difference in means)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1C8D8-D039-6F4C-BAB7-36355F4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85800"/>
            <a:ext cx="2514600" cy="335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A0EB4-437B-B946-A2E5-88AB7C183A3D}"/>
              </a:ext>
            </a:extLst>
          </p:cNvPr>
          <p:cNvSpPr/>
          <p:nvPr/>
        </p:nvSpPr>
        <p:spPr>
          <a:xfrm>
            <a:off x="3894571" y="5715000"/>
            <a:ext cx="1354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o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</a:t>
            </a:r>
            <a:r>
              <a:rPr lang="en-US" sz="2000" dirty="0"/>
              <a:t> =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  <a:p>
            <a:r>
              <a:rPr lang="en-US" sz="2000" dirty="0"/>
              <a:t>H</a:t>
            </a:r>
            <a:r>
              <a:rPr lang="en-US" sz="2000" baseline="-25000" dirty="0"/>
              <a:t>a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 </a:t>
            </a:r>
            <a:r>
              <a:rPr lang="en-US" sz="2000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sz="2000" dirty="0"/>
              <a:t>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1216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B25B-91C9-284B-831E-E7AD0EC9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5344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Do a </a:t>
            </a:r>
            <a:r>
              <a:rPr lang="en-US" dirty="0" err="1"/>
              <a:t>t.test</a:t>
            </a:r>
            <a:r>
              <a:rPr lang="en-US" dirty="0"/>
              <a:t> now....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t.test</a:t>
            </a:r>
            <a:r>
              <a:rPr lang="en-US" dirty="0"/>
              <a:t>(Ozone ~ </a:t>
            </a:r>
            <a:r>
              <a:rPr lang="en-US" dirty="0" err="1"/>
              <a:t>Garden.location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ozone)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## Welch Two Sample t-test	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>
                <a:solidFill>
                  <a:srgbClr val="7030A0"/>
                </a:solidFill>
                <a:hlinkClick r:id="rId3"/>
              </a:rPr>
              <a:t>what happened to Student’s t-test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000" dirty="0"/>
              <a:t>##</a:t>
            </a:r>
          </a:p>
          <a:p>
            <a:pPr marL="0" indent="0">
              <a:buNone/>
            </a:pPr>
            <a:r>
              <a:rPr lang="en-US" sz="2000" dirty="0"/>
              <a:t>## data: Ozone by </a:t>
            </a:r>
            <a:r>
              <a:rPr lang="en-US" sz="2000" dirty="0" err="1"/>
              <a:t>Garden.location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## t = 4.2363, </a:t>
            </a:r>
            <a:r>
              <a:rPr lang="en-US" sz="2000" dirty="0" err="1"/>
              <a:t>df</a:t>
            </a:r>
            <a:r>
              <a:rPr lang="en-US" sz="2000" dirty="0"/>
              <a:t> = 17.656, p-value = 0.0005159</a:t>
            </a:r>
          </a:p>
          <a:p>
            <a:pPr marL="0" indent="0">
              <a:buNone/>
            </a:pPr>
            <a:r>
              <a:rPr lang="en-US" sz="2000" dirty="0"/>
              <a:t>## alternative hypothesis: true difference in means is not equal to 0</a:t>
            </a:r>
          </a:p>
          <a:p>
            <a:pPr marL="0" indent="0">
              <a:buNone/>
            </a:pPr>
            <a:r>
              <a:rPr lang="en-US" sz="2000" dirty="0"/>
              <a:t>## 95 percent confidence interval: 	</a:t>
            </a:r>
            <a:r>
              <a:rPr lang="en-US" sz="2000" dirty="0">
                <a:solidFill>
                  <a:srgbClr val="7030A0"/>
                </a:solidFill>
              </a:rPr>
              <a:t>#interval of the </a:t>
            </a:r>
            <a:r>
              <a:rPr lang="en-US" sz="2000" i="1" dirty="0">
                <a:solidFill>
                  <a:srgbClr val="7030A0"/>
                </a:solidFill>
              </a:rPr>
              <a:t>difference</a:t>
            </a:r>
            <a:r>
              <a:rPr lang="en-US" sz="2000" dirty="0">
                <a:solidFill>
                  <a:srgbClr val="7030A0"/>
                </a:solidFill>
              </a:rPr>
              <a:t> in means</a:t>
            </a:r>
          </a:p>
          <a:p>
            <a:pPr marL="0" indent="0">
              <a:buNone/>
            </a:pPr>
            <a:r>
              <a:rPr lang="en-US" sz="2000" dirty="0"/>
              <a:t>## 8.094171 24.065829</a:t>
            </a:r>
          </a:p>
          <a:p>
            <a:pPr marL="0" indent="0">
              <a:buNone/>
            </a:pPr>
            <a:r>
              <a:rPr lang="en-US" sz="2000" dirty="0"/>
              <a:t>## sample estimates:</a:t>
            </a:r>
          </a:p>
          <a:p>
            <a:pPr marL="0" indent="0">
              <a:buNone/>
            </a:pPr>
            <a:r>
              <a:rPr lang="en-US" sz="2000" dirty="0"/>
              <a:t>## mean in group East mean in group West</a:t>
            </a:r>
          </a:p>
          <a:p>
            <a:pPr marL="0" indent="0">
              <a:buNone/>
            </a:pPr>
            <a:r>
              <a:rPr lang="en-US" sz="2000" dirty="0"/>
              <a:t>## 		77.34 		61.26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8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# Do a </a:t>
            </a:r>
            <a:r>
              <a:rPr lang="en-US" sz="2400" dirty="0" err="1"/>
              <a:t>t.test</a:t>
            </a:r>
            <a:r>
              <a:rPr lang="en-US" sz="2400" dirty="0"/>
              <a:t> now....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t.test</a:t>
            </a:r>
            <a:r>
              <a:rPr lang="en-US" sz="2400" dirty="0"/>
              <a:t>(Ozone 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ozone)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concentration of ozone differed between locations in the city. Locations in the east had higher ozone concentrations (mean = 77.3 units) than those in the west (mean = 61.3 units; t = 4.2, df = 17.7, p-value = 0.0005)”.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3857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Make a new empty folder </a:t>
            </a:r>
          </a:p>
          <a:p>
            <a:pPr lvl="2"/>
            <a:r>
              <a:rPr lang="en-US" dirty="0"/>
              <a:t>new </a:t>
            </a:r>
            <a:r>
              <a:rPr lang="en-US" dirty="0" err="1">
                <a:solidFill>
                  <a:srgbClr val="0432FF"/>
                </a:solidFill>
              </a:rPr>
              <a:t>R.proj</a:t>
            </a:r>
            <a:r>
              <a:rPr lang="en-US" dirty="0">
                <a:solidFill>
                  <a:srgbClr val="0432FF"/>
                </a:solidFill>
              </a:rPr>
              <a:t> file</a:t>
            </a:r>
          </a:p>
          <a:p>
            <a:pPr lvl="2"/>
            <a:r>
              <a:rPr lang="en-US" dirty="0"/>
              <a:t>new R script file</a:t>
            </a:r>
          </a:p>
          <a:p>
            <a:pPr lvl="2"/>
            <a:r>
              <a:rPr lang="en-US" dirty="0"/>
              <a:t>copy of the example data file for importing</a:t>
            </a:r>
          </a:p>
          <a:p>
            <a:pPr lvl="1"/>
            <a:r>
              <a:rPr lang="en-US" dirty="0"/>
              <a:t>Should have a fully-contained example</a:t>
            </a:r>
          </a:p>
          <a:p>
            <a:pPr lvl="1"/>
            <a:r>
              <a:rPr lang="en-US" dirty="0"/>
              <a:t>Reformat and ‘tidy’ the data as needed (review ‘</a:t>
            </a:r>
            <a:r>
              <a:rPr lang="en-US" dirty="0">
                <a:hlinkClick r:id="rId3"/>
              </a:rPr>
              <a:t>stacking</a:t>
            </a:r>
            <a:r>
              <a:rPr lang="en-US" dirty="0"/>
              <a:t>’ data)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26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</a:t>
            </a:r>
            <a:r>
              <a:rPr lang="en-US"/>
              <a:t>differ between </a:t>
            </a:r>
            <a:r>
              <a:rPr lang="en-US" dirty="0"/>
              <a:t>genders?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2362200" cy="792162"/>
          </a:xfr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3600" y="198437"/>
            <a:ext cx="6400800" cy="944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Checks if means of </a:t>
            </a:r>
            <a:r>
              <a:rPr lang="en-US" sz="2000" dirty="0">
                <a:solidFill>
                  <a:srgbClr val="0000FF"/>
                </a:solidFill>
              </a:rPr>
              <a:t>two</a:t>
            </a:r>
            <a:r>
              <a:rPr lang="en-US" sz="2000" dirty="0"/>
              <a:t> groups are significantly different from each other at a defined confidence level</a:t>
            </a:r>
          </a:p>
        </p:txBody>
      </p:sp>
      <p:pic>
        <p:nvPicPr>
          <p:cNvPr id="18" name="Picture 17" descr="ttes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47" y="2357561"/>
            <a:ext cx="4036853" cy="4048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25197" y="1288615"/>
            <a:ext cx="52578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difference (0.99 minutes) in mean blood-clotting times between patients given drug B and those given drug G (t</a:t>
            </a:r>
            <a:r>
              <a:rPr lang="en-US" baseline="-25000" dirty="0"/>
              <a:t>11</a:t>
            </a:r>
            <a:r>
              <a:rPr lang="en-US" dirty="0"/>
              <a:t> = 2.55, P = 0.03).”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9600" y="6178101"/>
            <a:ext cx="226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Different, but equally valid way </a:t>
            </a:r>
          </a:p>
          <a:p>
            <a:r>
              <a:rPr lang="en-US" sz="1200" dirty="0"/>
              <a:t>of plotting the data.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607" y="1143000"/>
            <a:ext cx="1369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 </a:t>
            </a:r>
            <a:r>
              <a:rPr lang="en-US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dirty="0"/>
              <a:t>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12" name="Picture 11" descr="ttest2.pdf">
            <a:extLst>
              <a:ext uri="{FF2B5EF4-FFF2-40B4-BE49-F238E27FC236}">
                <a16:creationId xmlns:a16="http://schemas.microsoft.com/office/drawing/2014/main" id="{ED1E34E2-D359-2E47-B85C-8B20DCF7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2316528"/>
            <a:ext cx="4124158" cy="413600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9E0CDC-3AD6-A346-8E36-71A580D55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82007"/>
              </p:ext>
            </p:extLst>
          </p:nvPr>
        </p:nvGraphicFramePr>
        <p:xfrm>
          <a:off x="228600" y="2389963"/>
          <a:ext cx="1295400" cy="30131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7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Blood-clotting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(min.)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7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8FEB-64AD-4A44-903B-24D57FAF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FDEE-8EDB-114A-938B-CA5EFF047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Never start an analysis with statistical tests. </a:t>
            </a:r>
            <a:r>
              <a:rPr lang="en-US" dirty="0">
                <a:solidFill>
                  <a:srgbClr val="00B050"/>
                </a:solidFill>
              </a:rPr>
              <a:t>Always start an analysis with a figure</a:t>
            </a:r>
            <a:r>
              <a:rPr lang="en-US" dirty="0"/>
              <a:t>.</a:t>
            </a:r>
          </a:p>
          <a:p>
            <a:r>
              <a:rPr lang="en-US" dirty="0"/>
              <a:t>Once you’ve made a figure, you embark on translating the hypothesis you are testing into a statistical model and this model into R language.</a:t>
            </a:r>
          </a:p>
          <a:p>
            <a:r>
              <a:rPr lang="en-US" dirty="0"/>
              <a:t>Assess assumptions of statistical model, then interpret results (data should meet assumptions before any interpretation is valid); </a:t>
            </a:r>
            <a:r>
              <a:rPr lang="en-US" dirty="0">
                <a:solidFill>
                  <a:srgbClr val="0432FF"/>
                </a:solidFill>
              </a:rPr>
              <a:t>test statistic</a:t>
            </a:r>
            <a:r>
              <a:rPr lang="en-US" dirty="0"/>
              <a:t> and associated </a:t>
            </a:r>
            <a:r>
              <a:rPr lang="en-US" dirty="0">
                <a:solidFill>
                  <a:srgbClr val="0432FF"/>
                </a:solidFill>
              </a:rPr>
              <a:t>P-value</a:t>
            </a:r>
          </a:p>
          <a:p>
            <a:r>
              <a:rPr lang="en-US" dirty="0"/>
              <a:t>The final step is to integrate the modelling results into your original figure—a process some of you may know as adding predicted or fitted lines (or points) to your graph.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A226-F1C6-5642-BADB-015D04D7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FFD8-32E2-4745-A399-E19A8124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plot your data, </a:t>
            </a:r>
          </a:p>
          <a:p>
            <a:pPr marL="0" indent="0">
              <a:buNone/>
            </a:pPr>
            <a:r>
              <a:rPr lang="en-US" dirty="0"/>
              <a:t>(2) build your model, </a:t>
            </a:r>
          </a:p>
          <a:p>
            <a:pPr marL="0" indent="0">
              <a:buNone/>
            </a:pPr>
            <a:r>
              <a:rPr lang="en-US" dirty="0"/>
              <a:t>(3) check your assumptions, </a:t>
            </a:r>
          </a:p>
          <a:p>
            <a:pPr marL="0" indent="0">
              <a:buNone/>
            </a:pPr>
            <a:r>
              <a:rPr lang="en-US" dirty="0"/>
              <a:t>(4) interpret your model, and </a:t>
            </a:r>
          </a:p>
          <a:p>
            <a:pPr marL="0" indent="0">
              <a:buNone/>
            </a:pPr>
            <a:r>
              <a:rPr lang="en-US" dirty="0"/>
              <a:t>(5) replot the data and the model.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7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8B32-CF45-C947-B0C1-64F38FD3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786F7D-F6FE-454B-AF19-D376A1925694}"/>
              </a:ext>
            </a:extLst>
          </p:cNvPr>
          <p:cNvCxnSpPr>
            <a:cxnSpLocks/>
          </p:cNvCxnSpPr>
          <p:nvPr/>
        </p:nvCxnSpPr>
        <p:spPr>
          <a:xfrm>
            <a:off x="1524000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ADAE69-C007-0344-BF3A-943E96CAE8C5}"/>
              </a:ext>
            </a:extLst>
          </p:cNvPr>
          <p:cNvCxnSpPr>
            <a:cxnSpLocks/>
          </p:cNvCxnSpPr>
          <p:nvPr/>
        </p:nvCxnSpPr>
        <p:spPr>
          <a:xfrm flipH="1">
            <a:off x="1524000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E61BC-C0E0-2D46-B401-5BD2DFFD7E0E}"/>
              </a:ext>
            </a:extLst>
          </p:cNvPr>
          <p:cNvSpPr/>
          <p:nvPr/>
        </p:nvSpPr>
        <p:spPr>
          <a:xfrm>
            <a:off x="1676400" y="2895601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BC44DA-72CF-8944-94EC-F4B1A3736B12}"/>
              </a:ext>
            </a:extLst>
          </p:cNvPr>
          <p:cNvSpPr/>
          <p:nvPr/>
        </p:nvSpPr>
        <p:spPr>
          <a:xfrm>
            <a:off x="1676400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5C4806-A7D3-2047-B612-7174C3E98322}"/>
              </a:ext>
            </a:extLst>
          </p:cNvPr>
          <p:cNvSpPr/>
          <p:nvPr/>
        </p:nvSpPr>
        <p:spPr>
          <a:xfrm>
            <a:off x="2640569" y="3124206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28628-67C0-334C-97A9-940213AEC59F}"/>
              </a:ext>
            </a:extLst>
          </p:cNvPr>
          <p:cNvSpPr/>
          <p:nvPr/>
        </p:nvSpPr>
        <p:spPr>
          <a:xfrm>
            <a:off x="2640569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1469-F903-A64B-8879-FAF742B28835}"/>
              </a:ext>
            </a:extLst>
          </p:cNvPr>
          <p:cNvSpPr/>
          <p:nvPr/>
        </p:nvSpPr>
        <p:spPr>
          <a:xfrm>
            <a:off x="3657600" y="2895602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ACC1BE-4D2F-B944-AAF4-B185E0AC27EC}"/>
              </a:ext>
            </a:extLst>
          </p:cNvPr>
          <p:cNvSpPr/>
          <p:nvPr/>
        </p:nvSpPr>
        <p:spPr>
          <a:xfrm>
            <a:off x="3657600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7D8AB-0B98-AF46-BA64-B914731F35DF}"/>
              </a:ext>
            </a:extLst>
          </p:cNvPr>
          <p:cNvSpPr txBox="1"/>
          <p:nvPr/>
        </p:nvSpPr>
        <p:spPr>
          <a:xfrm>
            <a:off x="299358" y="3660872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Dead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997A32-7D93-EC44-9508-36F594C7AB13}"/>
              </a:ext>
            </a:extLst>
          </p:cNvPr>
          <p:cNvSpPr txBox="1"/>
          <p:nvPr/>
        </p:nvSpPr>
        <p:spPr>
          <a:xfrm>
            <a:off x="299358" y="2908485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Alive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4F246-971E-E14E-A7C0-BD3DD55586EE}"/>
              </a:ext>
            </a:extLst>
          </p:cNvPr>
          <p:cNvSpPr txBox="1"/>
          <p:nvPr/>
        </p:nvSpPr>
        <p:spPr>
          <a:xfrm>
            <a:off x="1389241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47A6F8-0447-F143-86A6-61E6643961E6}"/>
              </a:ext>
            </a:extLst>
          </p:cNvPr>
          <p:cNvSpPr txBox="1"/>
          <p:nvPr/>
        </p:nvSpPr>
        <p:spPr>
          <a:xfrm>
            <a:off x="2402296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C998E-A232-9D44-9F9E-C76CB76A3F70}"/>
              </a:ext>
            </a:extLst>
          </p:cNvPr>
          <p:cNvSpPr txBox="1"/>
          <p:nvPr/>
        </p:nvSpPr>
        <p:spPr>
          <a:xfrm>
            <a:off x="3429000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36869-667E-9040-A8B2-AEB55970F96D}"/>
              </a:ext>
            </a:extLst>
          </p:cNvPr>
          <p:cNvSpPr txBox="1"/>
          <p:nvPr/>
        </p:nvSpPr>
        <p:spPr>
          <a:xfrm>
            <a:off x="381000" y="1758968"/>
            <a:ext cx="3651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Chi-Square Test</a:t>
            </a:r>
          </a:p>
          <a:p>
            <a:r>
              <a:rPr lang="en-US" dirty="0"/>
              <a:t>x-axis ≥ 2 categories (group A, B, etc.)</a:t>
            </a:r>
          </a:p>
          <a:p>
            <a:r>
              <a:rPr lang="en-US" dirty="0"/>
              <a:t>y-axis ≥ 2 categories (dead or alive)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0D3E783-BF58-0743-9581-D8BAF0A4C43C}"/>
              </a:ext>
            </a:extLst>
          </p:cNvPr>
          <p:cNvCxnSpPr>
            <a:cxnSpLocks/>
          </p:cNvCxnSpPr>
          <p:nvPr/>
        </p:nvCxnSpPr>
        <p:spPr>
          <a:xfrm>
            <a:off x="5848365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7D5ED-0096-EC4F-A942-BDED4AFE550F}"/>
              </a:ext>
            </a:extLst>
          </p:cNvPr>
          <p:cNvCxnSpPr>
            <a:cxnSpLocks/>
          </p:cNvCxnSpPr>
          <p:nvPr/>
        </p:nvCxnSpPr>
        <p:spPr>
          <a:xfrm flipH="1">
            <a:off x="5848365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13DA632-B1A6-0144-993E-052BC351A9FD}"/>
              </a:ext>
            </a:extLst>
          </p:cNvPr>
          <p:cNvSpPr/>
          <p:nvPr/>
        </p:nvSpPr>
        <p:spPr>
          <a:xfrm>
            <a:off x="6340874" y="3956258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419EAC-CF86-1D46-9E06-2F88428FF973}"/>
              </a:ext>
            </a:extLst>
          </p:cNvPr>
          <p:cNvSpPr/>
          <p:nvPr/>
        </p:nvSpPr>
        <p:spPr>
          <a:xfrm>
            <a:off x="6000765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C4EFB0-66C5-C74E-BDD8-3F2D7F51D908}"/>
              </a:ext>
            </a:extLst>
          </p:cNvPr>
          <p:cNvSpPr/>
          <p:nvPr/>
        </p:nvSpPr>
        <p:spPr>
          <a:xfrm>
            <a:off x="7357905" y="3725404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54E64E-3608-4048-AAA9-F8142432CC0A}"/>
              </a:ext>
            </a:extLst>
          </p:cNvPr>
          <p:cNvSpPr/>
          <p:nvPr/>
        </p:nvSpPr>
        <p:spPr>
          <a:xfrm>
            <a:off x="6964934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7E1E51-8C90-284F-B8F6-10AF329F7930}"/>
              </a:ext>
            </a:extLst>
          </p:cNvPr>
          <p:cNvSpPr/>
          <p:nvPr/>
        </p:nvSpPr>
        <p:spPr>
          <a:xfrm>
            <a:off x="8374936" y="3495169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1851A55-BCF1-1945-BD9E-676338870422}"/>
              </a:ext>
            </a:extLst>
          </p:cNvPr>
          <p:cNvSpPr/>
          <p:nvPr/>
        </p:nvSpPr>
        <p:spPr>
          <a:xfrm>
            <a:off x="7981965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7AEF4E-463D-B84D-A559-80D0202F661F}"/>
              </a:ext>
            </a:extLst>
          </p:cNvPr>
          <p:cNvSpPr txBox="1"/>
          <p:nvPr/>
        </p:nvSpPr>
        <p:spPr>
          <a:xfrm>
            <a:off x="6567017" y="2791515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Count Dead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15A2B6-6B34-8745-9B9C-19CADF5F332A}"/>
              </a:ext>
            </a:extLst>
          </p:cNvPr>
          <p:cNvSpPr txBox="1"/>
          <p:nvPr/>
        </p:nvSpPr>
        <p:spPr>
          <a:xfrm>
            <a:off x="6572921" y="2502539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Count Alive</a:t>
            </a:r>
          </a:p>
          <a:p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9918F-62B2-6545-9976-4E0E8EBFE650}"/>
              </a:ext>
            </a:extLst>
          </p:cNvPr>
          <p:cNvSpPr txBox="1"/>
          <p:nvPr/>
        </p:nvSpPr>
        <p:spPr>
          <a:xfrm>
            <a:off x="59104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CB022C-A9A2-3F4F-83B4-23CA052D0CFD}"/>
              </a:ext>
            </a:extLst>
          </p:cNvPr>
          <p:cNvSpPr txBox="1"/>
          <p:nvPr/>
        </p:nvSpPr>
        <p:spPr>
          <a:xfrm>
            <a:off x="68248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5F6584-AF50-184B-AB3C-54C7177A119F}"/>
              </a:ext>
            </a:extLst>
          </p:cNvPr>
          <p:cNvSpPr txBox="1"/>
          <p:nvPr/>
        </p:nvSpPr>
        <p:spPr>
          <a:xfrm>
            <a:off x="7910649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86786D-F5F2-9947-955E-27A412791A22}"/>
              </a:ext>
            </a:extLst>
          </p:cNvPr>
          <p:cNvSpPr/>
          <p:nvPr/>
        </p:nvSpPr>
        <p:spPr>
          <a:xfrm>
            <a:off x="7846342" y="2539277"/>
            <a:ext cx="274752" cy="2225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C89069-F7CE-5A43-923E-592F0473DA3E}"/>
              </a:ext>
            </a:extLst>
          </p:cNvPr>
          <p:cNvSpPr/>
          <p:nvPr/>
        </p:nvSpPr>
        <p:spPr>
          <a:xfrm>
            <a:off x="7844589" y="2860845"/>
            <a:ext cx="274752" cy="222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B52B7A0-C54B-B045-A494-0821D64670FD}"/>
              </a:ext>
            </a:extLst>
          </p:cNvPr>
          <p:cNvSpPr txBox="1"/>
          <p:nvPr/>
        </p:nvSpPr>
        <p:spPr>
          <a:xfrm>
            <a:off x="4572000" y="153943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F7271A-377F-1E40-A741-85E26016003D}"/>
              </a:ext>
            </a:extLst>
          </p:cNvPr>
          <p:cNvSpPr txBox="1"/>
          <p:nvPr/>
        </p:nvSpPr>
        <p:spPr>
          <a:xfrm>
            <a:off x="1766636" y="5268020"/>
            <a:ext cx="6920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they are grouped counts (one value for each unique condition, </a:t>
            </a:r>
          </a:p>
          <a:p>
            <a:r>
              <a:rPr lang="en-US" dirty="0"/>
              <a:t>there is no measure of variation (error bars) to display. </a:t>
            </a:r>
          </a:p>
          <a:p>
            <a:r>
              <a:rPr lang="en-US" dirty="0"/>
              <a:t>Each group has only one count.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D354F4-FBA4-D84C-BC39-588F71BAD002}"/>
              </a:ext>
            </a:extLst>
          </p:cNvPr>
          <p:cNvSpPr txBox="1"/>
          <p:nvPr/>
        </p:nvSpPr>
        <p:spPr>
          <a:xfrm rot="16200000">
            <a:off x="5246837" y="3350386"/>
            <a:ext cx="7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3480332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005F-45C1-024A-88A5-89A08E2D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n-US" baseline="30000" dirty="0"/>
              <a:t>2</a:t>
            </a:r>
            <a:r>
              <a:rPr lang="en-US" dirty="0"/>
              <a:t> Contingency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0847-7334-FA45-BD74-B7A3001E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 is an analysis of count data. It is essentially a </a:t>
            </a:r>
            <a:r>
              <a:rPr lang="en-US" dirty="0">
                <a:solidFill>
                  <a:srgbClr val="0432FF"/>
                </a:solidFill>
              </a:rPr>
              <a:t>test of association among two or more </a:t>
            </a:r>
            <a:r>
              <a:rPr lang="en-US" b="1" dirty="0">
                <a:solidFill>
                  <a:srgbClr val="0432FF"/>
                </a:solidFill>
              </a:rPr>
              <a:t>categorical</a:t>
            </a:r>
            <a:r>
              <a:rPr lang="en-US" dirty="0">
                <a:solidFill>
                  <a:srgbClr val="0432FF"/>
                </a:solidFill>
              </a:rPr>
              <a:t> variables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you have a set of observations, and for each of these you can classify them by more than one categorical variable, for example, </a:t>
            </a:r>
            <a:r>
              <a:rPr lang="en-US" dirty="0">
                <a:solidFill>
                  <a:srgbClr val="0432FF"/>
                </a:solidFill>
              </a:rPr>
              <a:t>sex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male/female</a:t>
            </a:r>
            <a:r>
              <a:rPr lang="en-US" dirty="0"/>
              <a:t>, and </a:t>
            </a:r>
            <a:r>
              <a:rPr lang="en-US" dirty="0">
                <a:solidFill>
                  <a:srgbClr val="0432FF"/>
                </a:solidFill>
              </a:rPr>
              <a:t>life stage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juvenile/mature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93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collected data on the frequency of black and red ladybirds (</a:t>
            </a:r>
            <a:r>
              <a:rPr lang="en-US" i="1" dirty="0" err="1"/>
              <a:t>Adalia</a:t>
            </a:r>
            <a:r>
              <a:rPr lang="en-US" i="1" dirty="0"/>
              <a:t> </a:t>
            </a:r>
            <a:r>
              <a:rPr lang="en-US" i="1" dirty="0" err="1"/>
              <a:t>bipunctata</a:t>
            </a:r>
            <a:r>
              <a:rPr lang="en-US" dirty="0"/>
              <a:t>) in industrial and rural habitats. (ladybugs)</a:t>
            </a:r>
          </a:p>
          <a:p>
            <a:pPr lvl="1"/>
            <a:r>
              <a:rPr lang="en-US" dirty="0"/>
              <a:t>Morph = 2 categorical levels (black and red)</a:t>
            </a:r>
          </a:p>
          <a:p>
            <a:pPr lvl="1"/>
            <a:r>
              <a:rPr lang="en-US" dirty="0"/>
              <a:t>Habitat = 2 categorical levels (industrial and rural)</a:t>
            </a:r>
          </a:p>
          <a:p>
            <a:r>
              <a:rPr lang="en-US" dirty="0"/>
              <a:t>Test of ‘Industrial Melanism’ Hypothesis; different frequency of dark morph in industrial areas due to camouflage advantage.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http://www.r4all.org/the-book/datasets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The data file is:  </a:t>
            </a:r>
            <a:r>
              <a:rPr lang="en-US" dirty="0" err="1"/>
              <a:t>ladybirds_morph_colour.csv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87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dirty="0"/>
              <a:t>By performing a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analysis, we are testing the </a:t>
            </a:r>
            <a:r>
              <a:rPr lang="en-US" dirty="0">
                <a:solidFill>
                  <a:srgbClr val="0432FF"/>
                </a:solidFill>
              </a:rPr>
              <a:t>null hypothesis</a:t>
            </a:r>
            <a:r>
              <a:rPr lang="en-US" dirty="0"/>
              <a:t> that there is no association between ladybird colors and their habitat.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alternative hypothesis</a:t>
            </a:r>
            <a:r>
              <a:rPr lang="en-US" dirty="0"/>
              <a:t> is that there is an association.</a:t>
            </a:r>
          </a:p>
          <a:p>
            <a:r>
              <a:rPr lang="en-US" dirty="0"/>
              <a:t>Direction of association is not specified (but should be obvious from graph).</a:t>
            </a:r>
          </a:p>
          <a:p>
            <a:r>
              <a:rPr lang="en-US" dirty="0"/>
              <a:t>NOTE: These are statistical hypotheses, not logical/research hypothesis. We know this because there is no ‘explanation’ being proposed for the obs.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8158-C051-824D-8A8B-32EFE608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93DB-2A95-BF47-BF54-7FD82E614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import the data</a:t>
            </a:r>
          </a:p>
          <a:p>
            <a:pPr marL="0" indent="0">
              <a:buNone/>
            </a:pPr>
            <a:r>
              <a:rPr lang="en-US" dirty="0"/>
              <a:t>lady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ladybirds_morph_colour.csv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Check it out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(lady)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Observations: 20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Variables: 4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Habitat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Rural, Rural, Rural, Rural, Rural...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Site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R1, R2, R3, R4, R5, R1, R2, R3, R...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</a:t>
            </a:r>
            <a:r>
              <a:rPr lang="en-US" sz="1600" dirty="0" err="1">
                <a:latin typeface="Lucida Console" panose="020B0609040504020204" pitchFamily="49" charset="0"/>
              </a:rPr>
              <a:t>morph_colour</a:t>
            </a:r>
            <a:r>
              <a:rPr lang="en-US" sz="1600" dirty="0">
                <a:latin typeface="Lucida Console" panose="020B0609040504020204" pitchFamily="49" charset="0"/>
              </a:rPr>
              <a:t>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black, black, black, black, black...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number 		(</a:t>
            </a:r>
            <a:r>
              <a:rPr lang="en-US" sz="1600" dirty="0" err="1">
                <a:latin typeface="Lucida Console" panose="020B0609040504020204" pitchFamily="49" charset="0"/>
              </a:rPr>
              <a:t>int</a:t>
            </a:r>
            <a:r>
              <a:rPr lang="en-US" sz="1600" dirty="0">
                <a:latin typeface="Lucida Console" panose="020B0609040504020204" pitchFamily="49" charset="0"/>
              </a:rPr>
              <a:t>) 10, 3, 4, 7, 6, 15, 18, 9, 12, 16,...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2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9039</TotalTime>
  <Words>2481</Words>
  <Application>Microsoft Macintosh PowerPoint</Application>
  <PresentationFormat>On-screen Show (4:3)</PresentationFormat>
  <Paragraphs>274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ＭＳ ゴシック</vt:lpstr>
      <vt:lpstr>Arial</vt:lpstr>
      <vt:lpstr>Calibri</vt:lpstr>
      <vt:lpstr>Lucida Console</vt:lpstr>
      <vt:lpstr>Office Theme</vt:lpstr>
      <vt:lpstr>Lecture 5 Introducing Statistics</vt:lpstr>
      <vt:lpstr>PowerPoint Presentation</vt:lpstr>
      <vt:lpstr>Statistics</vt:lpstr>
      <vt:lpstr>Workflow:</vt:lpstr>
      <vt:lpstr>PowerPoint Presentation</vt:lpstr>
      <vt:lpstr>χ2 Contingency Analysis</vt:lpstr>
      <vt:lpstr>Ladybirds Example</vt:lpstr>
      <vt:lpstr>Ladybirds Example</vt:lpstr>
      <vt:lpstr>PowerPoint Presentation</vt:lpstr>
      <vt:lpstr>Organize Data for Plotting and Analysis</vt:lpstr>
      <vt:lpstr>Plotting and Analysis</vt:lpstr>
      <vt:lpstr>Bar Chart Aesthetics</vt:lpstr>
      <vt:lpstr>Bar Chart Aesthetics</vt:lpstr>
      <vt:lpstr>Make the Colors Less Sucky…..</vt:lpstr>
      <vt:lpstr>Making the χ2 Test </vt:lpstr>
      <vt:lpstr>PowerPoint Presentation</vt:lpstr>
      <vt:lpstr>PowerPoint Presentation</vt:lpstr>
      <vt:lpstr>Two-sample t-test (Student’s t-test)</vt:lpstr>
      <vt:lpstr>Two-sample t-test (Student’s t-test)</vt:lpstr>
      <vt:lpstr>PowerPoint Presentation</vt:lpstr>
      <vt:lpstr>PowerPoint Presentation</vt:lpstr>
      <vt:lpstr>PowerPoint Presentation</vt:lpstr>
      <vt:lpstr>Practice</vt:lpstr>
      <vt:lpstr>Practice Questions</vt:lpstr>
      <vt:lpstr>t-test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493</cp:revision>
  <cp:lastPrinted>2018-11-07T21:03:12Z</cp:lastPrinted>
  <dcterms:created xsi:type="dcterms:W3CDTF">2013-09-18T21:00:03Z</dcterms:created>
  <dcterms:modified xsi:type="dcterms:W3CDTF">2022-09-27T09:03:41Z</dcterms:modified>
  <cp:category/>
</cp:coreProperties>
</file>